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263" r:id="rId3"/>
    <p:sldId id="293" r:id="rId4"/>
    <p:sldId id="292" r:id="rId5"/>
    <p:sldId id="260" r:id="rId6"/>
    <p:sldId id="262" r:id="rId7"/>
    <p:sldId id="297" r:id="rId8"/>
    <p:sldId id="298" r:id="rId9"/>
    <p:sldId id="299" r:id="rId10"/>
    <p:sldId id="300" r:id="rId11"/>
    <p:sldId id="301" r:id="rId12"/>
    <p:sldId id="294" r:id="rId13"/>
    <p:sldId id="295" r:id="rId14"/>
    <p:sldId id="266" r:id="rId15"/>
    <p:sldId id="277" r:id="rId16"/>
    <p:sldId id="279" r:id="rId17"/>
    <p:sldId id="280" r:id="rId18"/>
    <p:sldId id="281" r:id="rId19"/>
    <p:sldId id="282" r:id="rId20"/>
  </p:sldIdLst>
  <p:sldSz cx="9144000" cy="6858000" type="screen4x3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9" userDrawn="1">
          <p15:clr>
            <a:srgbClr val="A4A3A4"/>
          </p15:clr>
        </p15:guide>
        <p15:guide id="2" pos="2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58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740" y="96"/>
      </p:cViewPr>
      <p:guideLst>
        <p:guide orient="horz" pos="3129"/>
        <p:guide pos="28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72B0-7088-4354-BD2A-67B2A0DFD266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CB36-314A-46F5-9CA8-34B24006C2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381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8D65-4D3D-4085-8514-6E80AAA25E54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BD45-15DF-4ECD-BE2F-204C55F527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8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7525" cy="22939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DAR AS </a:t>
            </a:r>
            <a:r>
              <a:rPr lang="pt-BR" dirty="0" smtClean="0"/>
              <a:t>BOAS-VINDAS</a:t>
            </a:r>
            <a:endParaRPr lang="pt-BR" dirty="0"/>
          </a:p>
          <a:p>
            <a:r>
              <a:rPr lang="pt-BR" dirty="0"/>
              <a:t>JONAS,</a:t>
            </a:r>
            <a:r>
              <a:rPr lang="pt-BR" baseline="0" dirty="0"/>
              <a:t> CAMILA E LEANDRO SE APRESENTAM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5DBC-5CF2-4CA3-885A-8235ED37F62B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46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Qual a nossa fonte?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7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7525" cy="22939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26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Saiba mais: https://www.infoescola.com/biografias/getulio-vargas/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40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75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Saiba mais: https://www.infoescola.com/historia/governo-de-fernando-collor/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0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Saiba mais: https://www.infoescola.com/mandatos-presidenciais-do-brasil/governo-lula/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52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Saiba mais: https://www.infoescola.com/historia/governo-de-dilma-rousseff/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BD45-15DF-4ECD-BE2F-204C55F527C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22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Academia Educar_base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0" y="-74703"/>
            <a:ext cx="9307562" cy="70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0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1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Academia Educar_base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" y="0"/>
            <a:ext cx="910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1621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Academia Educar_base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0" y="-74703"/>
            <a:ext cx="9307562" cy="70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0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0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50" y="-79424"/>
            <a:ext cx="9320102" cy="70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0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132"/>
            <a:ext cx="9144000" cy="68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50" y="-79424"/>
            <a:ext cx="9320102" cy="70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0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50" y="-79424"/>
            <a:ext cx="9320102" cy="70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4" name="Picture 3" descr="PPT-Academia Educar_base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0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9" y="21344"/>
            <a:ext cx="910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/>
              <a:t>Click to edit Master title style</a:t>
            </a:r>
            <a:endParaRPr lang="en-US"/>
          </a:p>
        </p:txBody>
      </p:sp>
      <p:pic>
        <p:nvPicPr>
          <p:cNvPr id="3" name="Picture 2" descr="PPT-Academia Educar_base-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0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c/c0/Get%C3%BAlio_Vargas_-_1930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t.wikipedia.org/wiki/Ficheiro:Dilma-shash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12"/>
                    </a14:imgEffect>
                    <a14:imgEffect>
                      <a14:saturation sat="101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678" y="814387"/>
            <a:ext cx="9197607" cy="5229226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4277260" y="1723588"/>
            <a:ext cx="4881669" cy="3496481"/>
            <a:chOff x="5111238" y="1847850"/>
            <a:chExt cx="6852162" cy="3657600"/>
          </a:xfrm>
          <a:solidFill>
            <a:srgbClr val="FFC000"/>
          </a:solidFill>
        </p:grpSpPr>
        <p:sp>
          <p:nvSpPr>
            <p:cNvPr id="2" name="Retângulo 1"/>
            <p:cNvSpPr/>
            <p:nvPr/>
          </p:nvSpPr>
          <p:spPr>
            <a:xfrm>
              <a:off x="5111238" y="1847850"/>
              <a:ext cx="6852162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5751932" y="2951411"/>
              <a:ext cx="5764353" cy="685800"/>
              <a:chOff x="5751932" y="2951411"/>
              <a:chExt cx="5764353" cy="685800"/>
            </a:xfrm>
            <a:grpFill/>
          </p:grpSpPr>
          <p:sp>
            <p:nvSpPr>
              <p:cNvPr id="5" name="CaixaDeTexto 2"/>
              <p:cNvSpPr txBox="1">
                <a:spLocks noChangeArrowheads="1"/>
              </p:cNvSpPr>
              <p:nvPr/>
            </p:nvSpPr>
            <p:spPr bwMode="auto">
              <a:xfrm>
                <a:off x="5751932" y="2951411"/>
                <a:ext cx="5764353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pt-PT" altLang="pt-PT" sz="3000" b="1" dirty="0">
                    <a:solidFill>
                      <a:schemeClr val="bg1"/>
                    </a:solidFill>
                    <a:latin typeface="Keep Calm Med" pitchFamily="2" charset="0"/>
                    <a:ea typeface="Dotum" panose="020B0600000101010101" pitchFamily="34" charset="-127"/>
                    <a:cs typeface="Verdana" panose="020B0604030504040204" pitchFamily="34" charset="0"/>
                  </a:rPr>
                  <a:t>POLÍTICA</a:t>
                </a:r>
                <a:endParaRPr lang="pt-PT" altLang="pt-PT" sz="2100" b="1" dirty="0">
                  <a:solidFill>
                    <a:schemeClr val="bg1"/>
                  </a:solidFill>
                  <a:latin typeface="Keep Calm Med" pitchFamily="2" charset="0"/>
                  <a:ea typeface="Dotum" panose="020B0600000101010101" pitchFamily="34" charset="-127"/>
                  <a:cs typeface="Verdana" panose="020B0604030504040204" pitchFamily="34" charset="0"/>
                </a:endParaRPr>
              </a:p>
            </p:txBody>
          </p:sp>
          <p:cxnSp>
            <p:nvCxnSpPr>
              <p:cNvPr id="12" name="Conector reto 11"/>
              <p:cNvCxnSpPr/>
              <p:nvPr/>
            </p:nvCxnSpPr>
            <p:spPr>
              <a:xfrm flipH="1">
                <a:off x="6947543" y="3637211"/>
                <a:ext cx="3373130" cy="0"/>
              </a:xfrm>
              <a:prstGeom prst="line">
                <a:avLst/>
              </a:prstGeom>
              <a:grpFill/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1" descr="Logo_Academia_Educar_FINAL.ai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9" t="23188" r="13762" b="22904"/>
          <a:stretch/>
        </p:blipFill>
        <p:spPr>
          <a:xfrm>
            <a:off x="5692027" y="3705097"/>
            <a:ext cx="2190044" cy="11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35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7625" y="2568084"/>
            <a:ext cx="880637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Você gosta de política? Por </a:t>
            </a:r>
            <a:r>
              <a:rPr lang="pt-BR" sz="3500" b="1" dirty="0">
                <a:solidFill>
                  <a:srgbClr val="000000"/>
                </a:solidFill>
                <a:latin typeface="Arial" panose="020B0604020202020204" pitchFamily="34" charset="0"/>
              </a:rPr>
              <a:t>quê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91079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8475" y="2568084"/>
            <a:ext cx="8806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Exemplos de políticos</a:t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t-BR" sz="3000" b="1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517B99A-9948-4B76-90A1-5F5AEC40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6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Getúlio Vargas</a:t>
            </a:r>
          </a:p>
        </p:txBody>
      </p:sp>
      <p:pic>
        <p:nvPicPr>
          <p:cNvPr id="4" name="Picture 9" descr="Ficheiro:Getúlio Vargas - 19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9" y="1417640"/>
            <a:ext cx="25241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9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Getúlio Vargas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4925" y="1196975"/>
            <a:ext cx="91503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Presidente do Brasil em 2 períodos: de 1930 a 1945 e de 1951 a 1954.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De 1930 a 1934, foi chefe do “Governo Provisório”.  De 1934 a 1937, presidente da </a:t>
            </a:r>
            <a:r>
              <a:rPr lang="pt-BR" altLang="pt-BR" sz="1800" dirty="0" smtClean="0">
                <a:latin typeface="Arial" panose="020B0604020202020204" pitchFamily="34" charset="0"/>
              </a:rPr>
              <a:t>República </a:t>
            </a:r>
            <a:r>
              <a:rPr lang="pt-BR" altLang="pt-BR" sz="1800" dirty="0">
                <a:latin typeface="Arial" panose="020B0604020202020204" pitchFamily="34" charset="0"/>
              </a:rPr>
              <a:t>do Governo Institucional. </a:t>
            </a:r>
            <a:r>
              <a:rPr lang="pt-BR" altLang="pt-BR" sz="1800" dirty="0" smtClean="0">
                <a:latin typeface="Arial" panose="020B0604020202020204" pitchFamily="34" charset="0"/>
              </a:rPr>
              <a:t>De </a:t>
            </a:r>
            <a:r>
              <a:rPr lang="pt-BR" altLang="pt-BR" sz="1800" dirty="0">
                <a:latin typeface="Arial" panose="020B0604020202020204" pitchFamily="34" charset="0"/>
              </a:rPr>
              <a:t>1937 a 1945, instala-se o Estado Novo, e ele passa a governar com poderes ditatoriais</a:t>
            </a:r>
            <a:r>
              <a:rPr lang="pt-BR" altLang="pt-BR" sz="1800" dirty="0" smtClean="0">
                <a:latin typeface="Arial" panose="020B0604020202020204" pitchFamily="34" charset="0"/>
              </a:rPr>
              <a:t>. Sua </a:t>
            </a:r>
            <a:r>
              <a:rPr lang="pt-BR" altLang="pt-BR" sz="1800" dirty="0">
                <a:latin typeface="Arial" panose="020B0604020202020204" pitchFamily="34" charset="0"/>
              </a:rPr>
              <a:t>forma de governo passa a ser centralizadora e controladora.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Criou a  Justiça do Trabalho, instituiu o salário mínimo, a Consolidação das Leis do Trabalho – CLT. Os direitos trabalhistas também são frutos de seu governo: carteira profissional, jornada de trabalho de 48 </a:t>
            </a:r>
            <a:r>
              <a:rPr lang="pt-BR" altLang="pt-BR" sz="1800" dirty="0" smtClean="0">
                <a:latin typeface="Arial" panose="020B0604020202020204" pitchFamily="34" charset="0"/>
              </a:rPr>
              <a:t>horas semanais </a:t>
            </a:r>
            <a:r>
              <a:rPr lang="pt-BR" altLang="pt-BR" sz="1800" dirty="0">
                <a:latin typeface="Arial" panose="020B0604020202020204" pitchFamily="34" charset="0"/>
              </a:rPr>
              <a:t>e férias remuneradas. 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Investiu na área de infraestrutura, criando a Companhia Siderúrgica Nacional,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a Vale do Rio Doce e a Hidrelétrica do Vale do São Francisco</a:t>
            </a:r>
            <a:r>
              <a:rPr lang="pt-BR" altLang="pt-BR" sz="1800" dirty="0" smtClean="0">
                <a:latin typeface="Arial" panose="020B0604020202020204" pitchFamily="34" charset="0"/>
              </a:rPr>
              <a:t>. </a:t>
            </a:r>
            <a:r>
              <a:rPr lang="pt-BR" altLang="pt-BR" sz="1800" dirty="0">
                <a:latin typeface="Arial" panose="020B0604020202020204" pitchFamily="34" charset="0"/>
              </a:rPr>
              <a:t>Em 1938, criou o IBGE.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Saiu do governo em 1945, após um golpe militar. De 1951 a 1954, foi eleito por voto direto.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No segundo mandato, continuou a política nacionalista e criou a campanha “O Petróleo é Nosso”, que resultou na criação da Petrobrás.</a:t>
            </a: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4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7031" y="116114"/>
            <a:ext cx="7873999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Fernando Collor de Mello</a:t>
            </a:r>
          </a:p>
        </p:txBody>
      </p:sp>
      <p:pic>
        <p:nvPicPr>
          <p:cNvPr id="5" name="Imagem 8" descr="200px-Fernando_col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503" y="1143000"/>
            <a:ext cx="2778957" cy="416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0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22517" y="1405618"/>
            <a:ext cx="850537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Foi o presidente mais jovem da história do Brasil, eleito por voto direto após 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r</a:t>
            </a:r>
            <a:r>
              <a:rPr lang="pt-BR" altLang="pt-BR" sz="1800" dirty="0" smtClean="0">
                <a:latin typeface="Arial" panose="020B0604020202020204" pitchFamily="34" charset="0"/>
              </a:rPr>
              <a:t>egime </a:t>
            </a:r>
            <a:r>
              <a:rPr lang="pt-BR" altLang="pt-BR" sz="1800" dirty="0">
                <a:latin typeface="Arial" panose="020B0604020202020204" pitchFamily="34" charset="0"/>
              </a:rPr>
              <a:t>m</a:t>
            </a:r>
            <a:r>
              <a:rPr lang="pt-BR" altLang="pt-BR" sz="1800" dirty="0" smtClean="0">
                <a:latin typeface="Arial" panose="020B0604020202020204" pitchFamily="34" charset="0"/>
              </a:rPr>
              <a:t>ilitar</a:t>
            </a:r>
            <a:r>
              <a:rPr lang="pt-BR" altLang="pt-BR" sz="18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Seu governo foi marcado pela implementação do Plano Collor (conjunto de reformas </a:t>
            </a:r>
            <a:r>
              <a:rPr lang="pt-BR" altLang="pt-BR" sz="1800" dirty="0" smtClean="0">
                <a:latin typeface="Arial" panose="020B0604020202020204" pitchFamily="34" charset="0"/>
              </a:rPr>
              <a:t>econômicas </a:t>
            </a:r>
            <a:r>
              <a:rPr lang="pt-BR" altLang="pt-BR" sz="1800" dirty="0">
                <a:latin typeface="Arial" panose="020B0604020202020204" pitchFamily="34" charset="0"/>
              </a:rPr>
              <a:t>e planos para estabilização da inflação) e a abertura do mercado </a:t>
            </a:r>
            <a:r>
              <a:rPr lang="pt-BR" altLang="pt-BR" sz="1800" dirty="0" smtClean="0">
                <a:latin typeface="Arial" panose="020B0604020202020204" pitchFamily="34" charset="0"/>
              </a:rPr>
              <a:t>nacional </a:t>
            </a:r>
            <a:r>
              <a:rPr lang="pt-BR" altLang="pt-BR" sz="1800" dirty="0">
                <a:latin typeface="Arial" panose="020B0604020202020204" pitchFamily="34" charset="0"/>
              </a:rPr>
              <a:t>às importações.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Adotou a medida drástica de bloquear contas de pessoas físicas e jurídicas.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Envolveu-se e</a:t>
            </a:r>
            <a:r>
              <a:rPr lang="pt-BR" altLang="pt-BR" sz="1800" dirty="0" smtClean="0">
                <a:latin typeface="Arial" panose="020B0604020202020204" pitchFamily="34" charset="0"/>
              </a:rPr>
              <a:t>m </a:t>
            </a:r>
            <a:r>
              <a:rPr lang="pt-BR" altLang="pt-BR" sz="1800" dirty="0">
                <a:latin typeface="Arial" panose="020B0604020202020204" pitchFamily="34" charset="0"/>
              </a:rPr>
              <a:t>muitos escândalos políticos e suspeitas de corrupção.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Em 1992, estudantes e universitários, vestidos e pintados com as cores da </a:t>
            </a:r>
            <a:r>
              <a:rPr lang="pt-BR" altLang="pt-BR" sz="1800" dirty="0" smtClean="0">
                <a:latin typeface="Arial" panose="020B0604020202020204" pitchFamily="34" charset="0"/>
              </a:rPr>
              <a:t>bandeira, foram </a:t>
            </a:r>
            <a:r>
              <a:rPr lang="pt-BR" altLang="pt-BR" sz="1800" dirty="0">
                <a:latin typeface="Arial" panose="020B0604020202020204" pitchFamily="34" charset="0"/>
              </a:rPr>
              <a:t>para as ruas protestar e pedir o </a:t>
            </a:r>
            <a:r>
              <a:rPr lang="pt-BR" altLang="pt-BR" sz="1800" i="1" dirty="0">
                <a:latin typeface="Arial" panose="020B0604020202020204" pitchFamily="34" charset="0"/>
              </a:rPr>
              <a:t>impeachmen</a:t>
            </a:r>
            <a:r>
              <a:rPr lang="pt-BR" altLang="pt-BR" sz="1800" dirty="0">
                <a:latin typeface="Arial" panose="020B0604020202020204" pitchFamily="34" charset="0"/>
              </a:rPr>
              <a:t>t (afastamento do cargo) de Collor.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Renunciou ao cargo de presidente em 29 de dezembro de 1992.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7373" y="377371"/>
            <a:ext cx="644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Fernando Collor de Mello</a:t>
            </a:r>
          </a:p>
        </p:txBody>
      </p:sp>
    </p:spTree>
    <p:extLst>
      <p:ext uri="{BB962C8B-B14F-4D97-AF65-F5344CB8AC3E}">
        <p14:creationId xmlns:p14="http://schemas.microsoft.com/office/powerpoint/2010/main" val="176483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3" y="116115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Luís Inácio Lula da Silva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72" y="1259115"/>
            <a:ext cx="3163156" cy="41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Luís </a:t>
            </a:r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Inácio Lula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8458" y="1529800"/>
            <a:ext cx="8356839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Foi líder do partido sindical e </a:t>
            </a:r>
            <a:r>
              <a:rPr lang="pt-BR" altLang="pt-BR" sz="1800" dirty="0" err="1" smtClean="0">
                <a:latin typeface="Arial" panose="020B0604020202020204" pitchFamily="34" charset="0"/>
              </a:rPr>
              <a:t>cofundador</a:t>
            </a:r>
            <a:r>
              <a:rPr lang="pt-BR" altLang="pt-BR" sz="1800" dirty="0" smtClean="0">
                <a:latin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</a:rPr>
              <a:t>do PT.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Venceu as eleições para presidência do Brasil em 2002 e foi reeleito em 2006.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Realizações: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Estabilidade econômica.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Geração de empregos formais.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Criação do </a:t>
            </a:r>
            <a:r>
              <a:rPr lang="pt-BR" altLang="pt-BR" sz="1800" dirty="0" err="1" smtClean="0">
                <a:latin typeface="Arial" panose="020B0604020202020204" pitchFamily="34" charset="0"/>
              </a:rPr>
              <a:t>ProUni</a:t>
            </a:r>
            <a:r>
              <a:rPr lang="pt-BR" altLang="pt-BR" sz="1800" dirty="0">
                <a:latin typeface="Arial" panose="020B0604020202020204" pitchFamily="34" charset="0"/>
              </a:rPr>
              <a:t> </a:t>
            </a:r>
            <a:r>
              <a:rPr lang="pt-BR" altLang="pt-BR" sz="1800" dirty="0" smtClean="0">
                <a:latin typeface="Arial" panose="020B0604020202020204" pitchFamily="34" charset="0"/>
              </a:rPr>
              <a:t>e </a:t>
            </a:r>
            <a:r>
              <a:rPr lang="pt-BR" altLang="pt-BR" sz="1800" dirty="0">
                <a:latin typeface="Arial" panose="020B0604020202020204" pitchFamily="34" charset="0"/>
              </a:rPr>
              <a:t>do Bolsa-Família.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Redução da miséria e melhorias de condições de vida dos mais pobres.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Aumento da participação do Brasil nas exportações mundiais.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800" dirty="0">
                <a:latin typeface="Arial" panose="020B0604020202020204" pitchFamily="34" charset="0"/>
              </a:rPr>
              <a:t> Escândalos recentes.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5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Dilma Rousseff</a:t>
            </a:r>
          </a:p>
        </p:txBody>
      </p:sp>
      <p:pic>
        <p:nvPicPr>
          <p:cNvPr id="3" name="Picture 7" descr="Dilma Rousseff">
            <a:hlinkClick r:id="rId2" tooltip="Dilma Roussef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533" y="1417640"/>
            <a:ext cx="2662937" cy="39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6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876"/>
          </a:xfrm>
        </p:spPr>
        <p:txBody>
          <a:bodyPr/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Dilma Rousseff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7886" y="1030514"/>
            <a:ext cx="8229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Em 1964 ingressou na Política </a:t>
            </a:r>
            <a:r>
              <a:rPr lang="pt-BR" sz="2400" dirty="0" smtClean="0">
                <a:cs typeface="Arial" panose="020B0604020202020204" pitchFamily="34" charset="0"/>
              </a:rPr>
              <a:t>Operária </a:t>
            </a:r>
            <a:r>
              <a:rPr lang="pt-BR" sz="2400" dirty="0">
                <a:cs typeface="Arial" panose="020B0604020202020204" pitchFamily="34" charset="0"/>
              </a:rPr>
              <a:t>(POLOP), onde</a:t>
            </a:r>
          </a:p>
          <a:p>
            <a:r>
              <a:rPr lang="pt-BR" sz="2400" dirty="0"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    militou</a:t>
            </a:r>
            <a:r>
              <a:rPr lang="pt-BR" sz="2400" dirty="0">
                <a:cs typeface="Arial" panose="020B0604020202020204" pitchFamily="34" charset="0"/>
              </a:rPr>
              <a:t>; lutou contra a </a:t>
            </a:r>
            <a:r>
              <a:rPr lang="pt-BR" sz="2400" dirty="0" smtClean="0">
                <a:cs typeface="Arial" panose="020B0604020202020204" pitchFamily="34" charset="0"/>
              </a:rPr>
              <a:t>ditadura.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Durante o governo do </a:t>
            </a:r>
            <a:r>
              <a:rPr lang="pt-BR" sz="2400" dirty="0" smtClean="0">
                <a:cs typeface="Arial" panose="020B0604020202020204" pitchFamily="34" charset="0"/>
              </a:rPr>
              <a:t>ex-presidente </a:t>
            </a:r>
            <a:r>
              <a:rPr lang="pt-BR" sz="2400" dirty="0">
                <a:cs typeface="Arial" panose="020B0604020202020204" pitchFamily="34" charset="0"/>
              </a:rPr>
              <a:t>Lula, Dilma assumiu a chefia do </a:t>
            </a:r>
            <a:r>
              <a:rPr lang="pt-BR" sz="2400" dirty="0" smtClean="0">
                <a:cs typeface="Arial" panose="020B0604020202020204" pitchFamily="34" charset="0"/>
              </a:rPr>
              <a:t>Ministério </a:t>
            </a:r>
            <a:r>
              <a:rPr lang="pt-BR" sz="2400" dirty="0">
                <a:cs typeface="Arial" panose="020B0604020202020204" pitchFamily="34" charset="0"/>
              </a:rPr>
              <a:t>de Minas e Energia </a:t>
            </a:r>
            <a:r>
              <a:rPr lang="pt-BR" sz="2400" dirty="0" smtClean="0">
                <a:cs typeface="Arial" panose="020B0604020202020204" pitchFamily="34" charset="0"/>
              </a:rPr>
              <a:t>e, posteriormente, </a:t>
            </a:r>
            <a:r>
              <a:rPr lang="pt-BR" sz="2400" dirty="0">
                <a:cs typeface="Arial" panose="020B0604020202020204" pitchFamily="34" charset="0"/>
              </a:rPr>
              <a:t>da Casa </a:t>
            </a:r>
            <a:r>
              <a:rPr lang="pt-BR" sz="2400" dirty="0" smtClean="0">
                <a:cs typeface="Arial" panose="020B0604020202020204" pitchFamily="34" charset="0"/>
              </a:rPr>
              <a:t>Civil. 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Em </a:t>
            </a:r>
            <a:r>
              <a:rPr lang="pt-BR" sz="2400" dirty="0" smtClean="0">
                <a:cs typeface="Arial" panose="020B0604020202020204" pitchFamily="34" charset="0"/>
              </a:rPr>
              <a:t>2010, </a:t>
            </a:r>
            <a:r>
              <a:rPr lang="pt-BR" sz="2400" dirty="0">
                <a:cs typeface="Arial" panose="020B0604020202020204" pitchFamily="34" charset="0"/>
              </a:rPr>
              <a:t>Dilma </a:t>
            </a:r>
            <a:r>
              <a:rPr lang="pt-BR" sz="2400" dirty="0" smtClean="0">
                <a:cs typeface="Arial" panose="020B0604020202020204" pitchFamily="34" charset="0"/>
              </a:rPr>
              <a:t>tornou-se </a:t>
            </a:r>
            <a:r>
              <a:rPr lang="pt-BR" sz="2400" dirty="0">
                <a:cs typeface="Arial" panose="020B0604020202020204" pitchFamily="34" charset="0"/>
              </a:rPr>
              <a:t>a primeira </a:t>
            </a:r>
            <a:r>
              <a:rPr lang="pt-BR" sz="2400" dirty="0" smtClean="0">
                <a:cs typeface="Arial" panose="020B0604020202020204" pitchFamily="34" charset="0"/>
              </a:rPr>
              <a:t>mulher, em toda a história do Brasil, </a:t>
            </a:r>
            <a:r>
              <a:rPr lang="pt-BR" sz="2400" dirty="0">
                <a:cs typeface="Arial" panose="020B0604020202020204" pitchFamily="34" charset="0"/>
              </a:rPr>
              <a:t>a ser eleita para o mais alto cargo, o de Chefe de Estado e Chefe de </a:t>
            </a:r>
            <a:r>
              <a:rPr lang="pt-BR" sz="2400" dirty="0" smtClean="0">
                <a:cs typeface="Arial" panose="020B0604020202020204" pitchFamily="34" charset="0"/>
              </a:rPr>
              <a:t>Governo.</a:t>
            </a:r>
            <a:endParaRPr lang="pt-BR" sz="2400" dirty="0">
              <a:cs typeface="Arial" panose="020B0604020202020204" pitchFamily="34" charset="0"/>
            </a:endParaRPr>
          </a:p>
          <a:p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Em </a:t>
            </a:r>
            <a:r>
              <a:rPr lang="pt-BR" sz="2400" dirty="0" smtClean="0">
                <a:cs typeface="Arial" panose="020B0604020202020204" pitchFamily="34" charset="0"/>
              </a:rPr>
              <a:t>2014, </a:t>
            </a:r>
            <a:r>
              <a:rPr lang="pt-BR" sz="2400" dirty="0">
                <a:cs typeface="Arial" panose="020B0604020202020204" pitchFamily="34" charset="0"/>
              </a:rPr>
              <a:t>ela foi reeleita para o seu segundo mandato como presidente do Brasil.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Em </a:t>
            </a:r>
            <a:r>
              <a:rPr lang="pt-BR" sz="2400" dirty="0" smtClean="0">
                <a:cs typeface="Arial" panose="020B0604020202020204" pitchFamily="34" charset="0"/>
              </a:rPr>
              <a:t>2016, </a:t>
            </a:r>
            <a:r>
              <a:rPr lang="pt-BR" sz="2400" dirty="0">
                <a:cs typeface="Arial" panose="020B0604020202020204" pitchFamily="34" charset="0"/>
              </a:rPr>
              <a:t>sofreu </a:t>
            </a:r>
            <a:r>
              <a:rPr lang="pt-BR" sz="2400" i="1" dirty="0" smtClean="0">
                <a:cs typeface="Arial" panose="020B0604020202020204" pitchFamily="34" charset="0"/>
              </a:rPr>
              <a:t>impeachment</a:t>
            </a:r>
            <a:r>
              <a:rPr lang="pt-BR" sz="24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5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3310" y="212086"/>
            <a:ext cx="6441659" cy="614151"/>
          </a:xfrm>
        </p:spPr>
        <p:txBody>
          <a:bodyPr/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democracia?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475" y="2568084"/>
            <a:ext cx="88063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Regime de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governo em que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o povo (cidadão) </a:t>
            </a:r>
          </a:p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é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que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deve tomar as decisões </a:t>
            </a:r>
          </a:p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>políticas e de poder.</a:t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5720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/>
          <p:cNvSpPr/>
          <p:nvPr/>
        </p:nvSpPr>
        <p:spPr>
          <a:xfrm>
            <a:off x="138182" y="3121855"/>
            <a:ext cx="7990450" cy="92846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3310" y="212086"/>
            <a:ext cx="6441659" cy="614151"/>
          </a:xfrm>
        </p:spPr>
        <p:txBody>
          <a:bodyPr/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democracia?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8184" y="2419106"/>
            <a:ext cx="72250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Direta: cidadãos tomam todas as decisões.</a:t>
            </a:r>
          </a:p>
          <a:p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Indireta ou representativa: decisões tomadas por </a:t>
            </a:r>
          </a:p>
          <a:p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representantes eleitos.</a:t>
            </a:r>
          </a:p>
        </p:txBody>
      </p:sp>
    </p:spTree>
    <p:extLst>
      <p:ext uri="{BB962C8B-B14F-4D97-AF65-F5344CB8AC3E}">
        <p14:creationId xmlns:p14="http://schemas.microsoft.com/office/powerpoint/2010/main" val="12641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959" y="1550930"/>
            <a:ext cx="6441659" cy="61415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</a:t>
            </a:r>
            <a:r>
              <a:rPr lang="pt-B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37581" y="2404138"/>
            <a:ext cx="67597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pt-B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sua </a:t>
            </a: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23511" y="3261933"/>
            <a:ext cx="76345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são políticas públicas?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12793" y="161720"/>
            <a:ext cx="6441659" cy="614151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21164" y="4091592"/>
            <a:ext cx="76345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politicagem?</a:t>
            </a:r>
          </a:p>
        </p:txBody>
      </p:sp>
    </p:spTree>
    <p:extLst>
      <p:ext uri="{BB962C8B-B14F-4D97-AF65-F5344CB8AC3E}">
        <p14:creationId xmlns:p14="http://schemas.microsoft.com/office/powerpoint/2010/main" val="40807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42652" y="1403581"/>
            <a:ext cx="8496300" cy="2592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Política financeira e econômica</a:t>
            </a:r>
          </a:p>
          <a:p>
            <a:pPr algn="r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Política educacional</a:t>
            </a:r>
          </a:p>
          <a:p>
            <a:pPr algn="r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Política social</a:t>
            </a:r>
          </a:p>
          <a:p>
            <a:pPr algn="r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Política ambiental</a:t>
            </a:r>
          </a:p>
          <a:p>
            <a:pPr algn="r"/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36017" y="29206"/>
            <a:ext cx="6441659" cy="614151"/>
          </a:xfrm>
        </p:spPr>
        <p:txBody>
          <a:bodyPr/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da política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39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461037" y="1332257"/>
            <a:ext cx="8280400" cy="2879725"/>
            <a:chOff x="468313" y="1557338"/>
            <a:chExt cx="8280400" cy="2879725"/>
          </a:xfrm>
        </p:grpSpPr>
        <p:cxnSp>
          <p:nvCxnSpPr>
            <p:cNvPr id="8" name="_s68616"/>
            <p:cNvCxnSpPr>
              <a:cxnSpLocks noChangeShapeType="1"/>
            </p:cNvCxnSpPr>
            <p:nvPr/>
          </p:nvCxnSpPr>
          <p:spPr bwMode="auto">
            <a:xfrm rot="5400000" flipH="1">
              <a:off x="5491163" y="1717675"/>
              <a:ext cx="885825" cy="258127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" name="Agrupar 1"/>
            <p:cNvGrpSpPr/>
            <p:nvPr/>
          </p:nvGrpSpPr>
          <p:grpSpPr>
            <a:xfrm>
              <a:off x="468313" y="1557338"/>
              <a:ext cx="8280400" cy="2879725"/>
              <a:chOff x="468313" y="1557338"/>
              <a:chExt cx="8280400" cy="2879725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auto">
              <a:xfrm>
                <a:off x="3419475" y="1557338"/>
                <a:ext cx="2376488" cy="1008062"/>
              </a:xfrm>
              <a:prstGeom prst="flowChartAlternateProcess">
                <a:avLst/>
              </a:prstGeom>
              <a:solidFill>
                <a:srgbClr val="F27900"/>
              </a:solidFill>
              <a:ln w="9525">
                <a:solidFill>
                  <a:srgbClr val="F27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Três poderes</a:t>
                </a: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3490913" y="3429000"/>
                <a:ext cx="2376487" cy="1008063"/>
              </a:xfrm>
              <a:prstGeom prst="flowChartAlternateProcess">
                <a:avLst/>
              </a:prstGeom>
              <a:solidFill>
                <a:srgbClr val="F27900"/>
              </a:solidFill>
              <a:ln w="9525">
                <a:solidFill>
                  <a:srgbClr val="F27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Legislativo</a:t>
                </a: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468313" y="3429000"/>
                <a:ext cx="2376487" cy="1008063"/>
              </a:xfrm>
              <a:prstGeom prst="flowChartAlternateProcess">
                <a:avLst/>
              </a:prstGeom>
              <a:solidFill>
                <a:srgbClr val="F27900"/>
              </a:solidFill>
              <a:ln w="9525">
                <a:solidFill>
                  <a:srgbClr val="F27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Executivo</a:t>
                </a: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6372225" y="3429000"/>
                <a:ext cx="2376488" cy="1008063"/>
              </a:xfrm>
              <a:prstGeom prst="flowChartAlternateProcess">
                <a:avLst/>
              </a:prstGeom>
              <a:solidFill>
                <a:srgbClr val="F27900"/>
              </a:solidFill>
              <a:ln w="9525">
                <a:solidFill>
                  <a:srgbClr val="F27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Judiciário</a:t>
                </a:r>
              </a:p>
            </p:txBody>
          </p:sp>
          <p:cxnSp>
            <p:nvCxnSpPr>
              <p:cNvPr id="11" name="_s68618"/>
              <p:cNvCxnSpPr>
                <a:cxnSpLocks noChangeShapeType="1"/>
              </p:cNvCxnSpPr>
              <p:nvPr/>
            </p:nvCxnSpPr>
            <p:spPr bwMode="auto">
              <a:xfrm rot="16200000">
                <a:off x="2897981" y="1718469"/>
                <a:ext cx="885825" cy="2579688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B2B2B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51850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C0C9D65C-9F25-48F4-8709-1F5E1071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755" y="593871"/>
            <a:ext cx="2376487" cy="1008063"/>
          </a:xfrm>
          <a:prstGeom prst="flowChartAlternateProcess">
            <a:avLst/>
          </a:prstGeom>
          <a:solidFill>
            <a:srgbClr val="F27900"/>
          </a:solidFill>
          <a:ln w="9525">
            <a:solidFill>
              <a:srgbClr val="F27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Executivo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84094C-7611-462E-A0C3-76E9E2843C2B}"/>
              </a:ext>
            </a:extLst>
          </p:cNvPr>
          <p:cNvSpPr txBox="1"/>
          <p:nvPr/>
        </p:nvSpPr>
        <p:spPr>
          <a:xfrm>
            <a:off x="2804550" y="2989720"/>
            <a:ext cx="368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País: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Presidente;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Ministro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BEF8F0-41F4-4E8C-B914-981B6C36744A}"/>
              </a:ext>
            </a:extLst>
          </p:cNvPr>
          <p:cNvSpPr txBox="1"/>
          <p:nvPr/>
        </p:nvSpPr>
        <p:spPr>
          <a:xfrm>
            <a:off x="122798" y="1818441"/>
            <a:ext cx="2920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Município: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Prefeito;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Secretários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10">
            <a:extLst>
              <a:ext uri="{FF2B5EF4-FFF2-40B4-BE49-F238E27FC236}">
                <a16:creationId xmlns:a16="http://schemas.microsoft.com/office/drawing/2014/main" id="{46BBC2CE-77B9-4B0B-8231-44CB45FF5C99}"/>
              </a:ext>
            </a:extLst>
          </p:cNvPr>
          <p:cNvSpPr/>
          <p:nvPr/>
        </p:nvSpPr>
        <p:spPr>
          <a:xfrm>
            <a:off x="190972" y="1851671"/>
            <a:ext cx="2784272" cy="94993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11">
            <a:extLst>
              <a:ext uri="{FF2B5EF4-FFF2-40B4-BE49-F238E27FC236}">
                <a16:creationId xmlns:a16="http://schemas.microsoft.com/office/drawing/2014/main" id="{D9FFEC34-A7B6-4FE5-8312-6DAA5D4BF7AE}"/>
              </a:ext>
            </a:extLst>
          </p:cNvPr>
          <p:cNvSpPr/>
          <p:nvPr/>
        </p:nvSpPr>
        <p:spPr>
          <a:xfrm>
            <a:off x="2668038" y="2978014"/>
            <a:ext cx="3957916" cy="10386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à esquerda, à direita e acima 12">
            <a:extLst>
              <a:ext uri="{FF2B5EF4-FFF2-40B4-BE49-F238E27FC236}">
                <a16:creationId xmlns:a16="http://schemas.microsoft.com/office/drawing/2014/main" id="{18F9081F-5A87-4C9F-AB63-46488669EDD5}"/>
              </a:ext>
            </a:extLst>
          </p:cNvPr>
          <p:cNvSpPr/>
          <p:nvPr/>
        </p:nvSpPr>
        <p:spPr>
          <a:xfrm rot="10800000">
            <a:off x="3056970" y="1970682"/>
            <a:ext cx="3180059" cy="949939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13">
            <a:extLst>
              <a:ext uri="{FF2B5EF4-FFF2-40B4-BE49-F238E27FC236}">
                <a16:creationId xmlns:a16="http://schemas.microsoft.com/office/drawing/2014/main" id="{FEEF8B1F-4012-4FE9-80FA-3F01E6F9D19B}"/>
              </a:ext>
            </a:extLst>
          </p:cNvPr>
          <p:cNvSpPr/>
          <p:nvPr/>
        </p:nvSpPr>
        <p:spPr>
          <a:xfrm>
            <a:off x="6373377" y="1851671"/>
            <a:ext cx="2702451" cy="94993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8A1D31-20BF-4793-A747-52CA6F4FAFFC}"/>
              </a:ext>
            </a:extLst>
          </p:cNvPr>
          <p:cNvSpPr txBox="1"/>
          <p:nvPr/>
        </p:nvSpPr>
        <p:spPr>
          <a:xfrm>
            <a:off x="6386927" y="1816795"/>
            <a:ext cx="275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Estado: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Governador;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Secretários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59220E-A4A5-402E-AA95-E963226CD76B}"/>
              </a:ext>
            </a:extLst>
          </p:cNvPr>
          <p:cNvSpPr txBox="1"/>
          <p:nvPr/>
        </p:nvSpPr>
        <p:spPr>
          <a:xfrm>
            <a:off x="95485" y="4784349"/>
            <a:ext cx="8953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que fazem? 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Estado segundo as leis da Constituição;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aplicam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leis;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definem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políticas públicas;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conduzem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política econômica;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zelam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segurança nacional;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recursos;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comandam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política externa.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81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ADA50214-2163-4A67-A486-64CEB47D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755" y="593871"/>
            <a:ext cx="2376487" cy="1008063"/>
          </a:xfrm>
          <a:prstGeom prst="flowChartAlternateProcess">
            <a:avLst/>
          </a:prstGeom>
          <a:solidFill>
            <a:srgbClr val="F27900"/>
          </a:solidFill>
          <a:ln w="9525">
            <a:solidFill>
              <a:srgbClr val="F27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Legislativo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506B85-854A-489D-B428-90D4D8EC2290}"/>
              </a:ext>
            </a:extLst>
          </p:cNvPr>
          <p:cNvSpPr txBox="1"/>
          <p:nvPr/>
        </p:nvSpPr>
        <p:spPr>
          <a:xfrm>
            <a:off x="2804550" y="3168782"/>
            <a:ext cx="368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País: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Senadores (Senado Federal);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Deputados Federais (Câmara dos Deputados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2617C8-F410-4601-9EEB-C89E605CF173}"/>
              </a:ext>
            </a:extLst>
          </p:cNvPr>
          <p:cNvSpPr txBox="1"/>
          <p:nvPr/>
        </p:nvSpPr>
        <p:spPr>
          <a:xfrm>
            <a:off x="122798" y="1689579"/>
            <a:ext cx="2920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Município: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Vereadores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(Câmara Municipal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5">
            <a:extLst>
              <a:ext uri="{FF2B5EF4-FFF2-40B4-BE49-F238E27FC236}">
                <a16:creationId xmlns:a16="http://schemas.microsoft.com/office/drawing/2014/main" id="{DB939336-1842-4112-A6B6-455E78049D2A}"/>
              </a:ext>
            </a:extLst>
          </p:cNvPr>
          <p:cNvSpPr/>
          <p:nvPr/>
        </p:nvSpPr>
        <p:spPr>
          <a:xfrm>
            <a:off x="190972" y="1689930"/>
            <a:ext cx="2784272" cy="94993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6">
            <a:extLst>
              <a:ext uri="{FF2B5EF4-FFF2-40B4-BE49-F238E27FC236}">
                <a16:creationId xmlns:a16="http://schemas.microsoft.com/office/drawing/2014/main" id="{2CDDB5D6-E62E-4E94-B0D0-9D6FAD432916}"/>
              </a:ext>
            </a:extLst>
          </p:cNvPr>
          <p:cNvSpPr/>
          <p:nvPr/>
        </p:nvSpPr>
        <p:spPr>
          <a:xfrm>
            <a:off x="2646449" y="3168782"/>
            <a:ext cx="3957916" cy="134641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à esquerda, à direita e acima 7">
            <a:extLst>
              <a:ext uri="{FF2B5EF4-FFF2-40B4-BE49-F238E27FC236}">
                <a16:creationId xmlns:a16="http://schemas.microsoft.com/office/drawing/2014/main" id="{E42F0983-9A5A-42F5-8AC8-63532F23DB9F}"/>
              </a:ext>
            </a:extLst>
          </p:cNvPr>
          <p:cNvSpPr/>
          <p:nvPr/>
        </p:nvSpPr>
        <p:spPr>
          <a:xfrm rot="10800000">
            <a:off x="3056970" y="1970682"/>
            <a:ext cx="3180059" cy="949939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8">
            <a:extLst>
              <a:ext uri="{FF2B5EF4-FFF2-40B4-BE49-F238E27FC236}">
                <a16:creationId xmlns:a16="http://schemas.microsoft.com/office/drawing/2014/main" id="{0D334B85-D227-464D-A1ED-31517B13EB25}"/>
              </a:ext>
            </a:extLst>
          </p:cNvPr>
          <p:cNvSpPr/>
          <p:nvPr/>
        </p:nvSpPr>
        <p:spPr>
          <a:xfrm>
            <a:off x="6386927" y="1689579"/>
            <a:ext cx="2688901" cy="128856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22478E-342D-4056-A0BE-39E38E224DDD}"/>
              </a:ext>
            </a:extLst>
          </p:cNvPr>
          <p:cNvSpPr txBox="1"/>
          <p:nvPr/>
        </p:nvSpPr>
        <p:spPr>
          <a:xfrm>
            <a:off x="6386927" y="1664552"/>
            <a:ext cx="268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Estado: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Deputados Estaduais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(Câmara dos Deputados)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6695A3-CA82-4392-9DAF-CD44639E2E05}"/>
              </a:ext>
            </a:extLst>
          </p:cNvPr>
          <p:cNvSpPr txBox="1"/>
          <p:nvPr/>
        </p:nvSpPr>
        <p:spPr>
          <a:xfrm>
            <a:off x="190972" y="4940690"/>
            <a:ext cx="867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 que </a:t>
            </a:r>
            <a:r>
              <a:rPr lang="pt-BR" sz="2000" b="1" dirty="0" smtClean="0"/>
              <a:t>fazem?</a:t>
            </a:r>
            <a:endParaRPr lang="pt-BR" sz="2000" b="1" dirty="0"/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dirty="0"/>
              <a:t>Elaboram as leis; fiscalizam os outros poderes, inclusive vetando aquilo que julgam inadequado.</a:t>
            </a:r>
          </a:p>
        </p:txBody>
      </p:sp>
    </p:spTree>
    <p:extLst>
      <p:ext uri="{BB962C8B-B14F-4D97-AF65-F5344CB8AC3E}">
        <p14:creationId xmlns:p14="http://schemas.microsoft.com/office/powerpoint/2010/main" val="21269386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41420190-06D4-48F2-AB65-39D3683B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755" y="593871"/>
            <a:ext cx="2376487" cy="1008063"/>
          </a:xfrm>
          <a:prstGeom prst="flowChartAlternateProcess">
            <a:avLst/>
          </a:prstGeom>
          <a:solidFill>
            <a:srgbClr val="F27900"/>
          </a:solidFill>
          <a:ln w="9525">
            <a:solidFill>
              <a:srgbClr val="F27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Judiciário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CE6621-12AE-49AA-896C-366DCA6E3191}"/>
              </a:ext>
            </a:extLst>
          </p:cNvPr>
          <p:cNvSpPr txBox="1"/>
          <p:nvPr/>
        </p:nvSpPr>
        <p:spPr>
          <a:xfrm>
            <a:off x="69891" y="1763775"/>
            <a:ext cx="3310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País: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Ministro do Supremo Tribunal Federal (STF);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Superior Tribunal da Justiça (STJ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7">
            <a:extLst>
              <a:ext uri="{FF2B5EF4-FFF2-40B4-BE49-F238E27FC236}">
                <a16:creationId xmlns:a16="http://schemas.microsoft.com/office/drawing/2014/main" id="{58276A31-B6A7-4BB0-9A14-6A7A0389A42A}"/>
              </a:ext>
            </a:extLst>
          </p:cNvPr>
          <p:cNvSpPr/>
          <p:nvPr/>
        </p:nvSpPr>
        <p:spPr>
          <a:xfrm>
            <a:off x="371328" y="1783157"/>
            <a:ext cx="2737157" cy="16630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9">
            <a:extLst>
              <a:ext uri="{FF2B5EF4-FFF2-40B4-BE49-F238E27FC236}">
                <a16:creationId xmlns:a16="http://schemas.microsoft.com/office/drawing/2014/main" id="{2B126EB9-B24E-47AA-BBEF-F1F5013C898A}"/>
              </a:ext>
            </a:extLst>
          </p:cNvPr>
          <p:cNvSpPr/>
          <p:nvPr/>
        </p:nvSpPr>
        <p:spPr>
          <a:xfrm>
            <a:off x="6146511" y="1795824"/>
            <a:ext cx="2729549" cy="160587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880B15-FD3B-4B36-BF50-DA01EA277E52}"/>
              </a:ext>
            </a:extLst>
          </p:cNvPr>
          <p:cNvSpPr txBox="1"/>
          <p:nvPr/>
        </p:nvSpPr>
        <p:spPr>
          <a:xfrm>
            <a:off x="6173609" y="1783155"/>
            <a:ext cx="27024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Estado: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Tribunais de Justiça Estaduais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Comarcas e Varas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a esquerda e para a direita 15">
            <a:extLst>
              <a:ext uri="{FF2B5EF4-FFF2-40B4-BE49-F238E27FC236}">
                <a16:creationId xmlns:a16="http://schemas.microsoft.com/office/drawing/2014/main" id="{BD946A5E-403C-4364-8767-C791DF7AE96E}"/>
              </a:ext>
            </a:extLst>
          </p:cNvPr>
          <p:cNvSpPr/>
          <p:nvPr/>
        </p:nvSpPr>
        <p:spPr>
          <a:xfrm>
            <a:off x="3257860" y="2444362"/>
            <a:ext cx="2778275" cy="584786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4B9FF7-B96E-460E-AE9F-76E9B7CD0788}"/>
              </a:ext>
            </a:extLst>
          </p:cNvPr>
          <p:cNvSpPr txBox="1"/>
          <p:nvPr/>
        </p:nvSpPr>
        <p:spPr>
          <a:xfrm>
            <a:off x="319634" y="4611316"/>
            <a:ext cx="850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 que fazem?</a:t>
            </a:r>
          </a:p>
          <a:p>
            <a:endParaRPr lang="pt-BR" sz="2000" b="1" dirty="0"/>
          </a:p>
          <a:p>
            <a:r>
              <a:rPr lang="pt-BR" sz="2000" dirty="0" smtClean="0"/>
              <a:t>Aplicam </a:t>
            </a:r>
            <a:r>
              <a:rPr lang="pt-BR" sz="2000" dirty="0"/>
              <a:t>a Constituição e as leis para garantir a justiça e assegurar a vigência dos direitos individuais.</a:t>
            </a:r>
          </a:p>
        </p:txBody>
      </p:sp>
    </p:spTree>
    <p:extLst>
      <p:ext uri="{BB962C8B-B14F-4D97-AF65-F5344CB8AC3E}">
        <p14:creationId xmlns:p14="http://schemas.microsoft.com/office/powerpoint/2010/main" val="2191729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715</Words>
  <Application>Microsoft Office PowerPoint</Application>
  <PresentationFormat>Apresentação na tela (4:3)</PresentationFormat>
  <Paragraphs>148</Paragraphs>
  <Slides>19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Dotum</vt:lpstr>
      <vt:lpstr>Keep Calm Med</vt:lpstr>
      <vt:lpstr>Verdana</vt:lpstr>
      <vt:lpstr>Office Theme</vt:lpstr>
      <vt:lpstr>Apresentação do PowerPoint</vt:lpstr>
      <vt:lpstr>O que é democracia?</vt:lpstr>
      <vt:lpstr>O que é democracia?</vt:lpstr>
      <vt:lpstr>O que é política?</vt:lpstr>
      <vt:lpstr>Áreas da política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Getúlio Vargas</vt:lpstr>
      <vt:lpstr>Getúlio Vargas</vt:lpstr>
      <vt:lpstr>Fernando Collor de Mello</vt:lpstr>
      <vt:lpstr>Apresentação do PowerPoint</vt:lpstr>
      <vt:lpstr>Luís Inácio Lula da Silva</vt:lpstr>
      <vt:lpstr>Luís Inácio Lula da Silva</vt:lpstr>
      <vt:lpstr>Dilma Rousseff</vt:lpstr>
      <vt:lpstr>Dilma Rousseff</vt:lpstr>
    </vt:vector>
  </TitlesOfParts>
  <Company>Adesign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Leandro Silva</dc:creator>
  <cp:lastModifiedBy>Carolina Baldin Meira - Fundacao Educar</cp:lastModifiedBy>
  <cp:revision>69</cp:revision>
  <cp:lastPrinted>2018-08-24T14:01:58Z</cp:lastPrinted>
  <dcterms:created xsi:type="dcterms:W3CDTF">2016-05-03T19:26:20Z</dcterms:created>
  <dcterms:modified xsi:type="dcterms:W3CDTF">2019-05-03T18:22:29Z</dcterms:modified>
</cp:coreProperties>
</file>