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2" r:id="rId3"/>
    <p:sldId id="268" r:id="rId4"/>
    <p:sldId id="274" r:id="rId5"/>
    <p:sldId id="275" r:id="rId6"/>
    <p:sldId id="271" r:id="rId7"/>
    <p:sldId id="272" r:id="rId8"/>
    <p:sldId id="273" r:id="rId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9">
          <p15:clr>
            <a:srgbClr val="A4A3A4"/>
          </p15:clr>
        </p15:guide>
        <p15:guide id="2" pos="2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1674" y="108"/>
      </p:cViewPr>
      <p:guideLst>
        <p:guide orient="horz" pos="3129"/>
        <p:guide pos="2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8137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3"/>
            <a:ext cx="2945659" cy="498137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r">
              <a:defRPr sz="1300"/>
            </a:lvl1pPr>
          </a:lstStyle>
          <a:p>
            <a:fld id="{0AA110F4-DB51-490A-BDF8-6FF9F4D058B6}" type="datetimeFigureOut">
              <a:rPr lang="pt-BR" smtClean="0"/>
              <a:t>03/05/2019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4"/>
            <a:ext cx="2945659" cy="498132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4"/>
            <a:ext cx="2945659" cy="498132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r">
              <a:defRPr sz="1300"/>
            </a:lvl1pPr>
          </a:lstStyle>
          <a:p>
            <a:fld id="{D468FAC2-CCFB-4BAE-A813-A07F76F39B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223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659" cy="498137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3"/>
            <a:ext cx="2945659" cy="498137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r">
              <a:defRPr sz="1300"/>
            </a:lvl1pPr>
          </a:lstStyle>
          <a:p>
            <a:fld id="{AB61C313-2E51-4968-9AD1-59D2F19A4091}" type="datetimeFigureOut">
              <a:rPr lang="pt-BR" smtClean="0"/>
              <a:t>03/05/2019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1425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3" tIns="47776" rIns="95553" bIns="4777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40"/>
          </a:xfrm>
          <a:prstGeom prst="rect">
            <a:avLst/>
          </a:prstGeom>
        </p:spPr>
        <p:txBody>
          <a:bodyPr vert="horz" lIns="95553" tIns="47776" rIns="95553" bIns="47776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4"/>
            <a:ext cx="2945659" cy="498132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4"/>
            <a:ext cx="2945659" cy="498132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r">
              <a:defRPr sz="1300"/>
            </a:lvl1pPr>
          </a:lstStyle>
          <a:p>
            <a:fld id="{9B600A62-F711-4565-9195-FCB0B04B01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48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00A62-F711-4565-9195-FCB0B04B015E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93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Academia Educar_base-0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1780" y="-74703"/>
            <a:ext cx="9307562" cy="700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0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pic>
        <p:nvPicPr>
          <p:cNvPr id="3" name="Picture 2" descr="PPT-Academia Educar_base-1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09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1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-Academia Educar_base-1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" y="0"/>
            <a:ext cx="9109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-Academia Educar_base-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1780" y="-74703"/>
            <a:ext cx="9307562" cy="700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0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pic>
        <p:nvPicPr>
          <p:cNvPr id="3" name="Picture 2" descr="PPT-Academia Educar_base-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8050" y="-79424"/>
            <a:ext cx="9320102" cy="701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7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pic>
        <p:nvPicPr>
          <p:cNvPr id="3" name="Picture 2" descr="PPT-Academia Educar_base-04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13132"/>
            <a:ext cx="9144000" cy="688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75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pic>
        <p:nvPicPr>
          <p:cNvPr id="3" name="Picture 2" descr="PPT-Academia Educar_base-05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8050" y="-79424"/>
            <a:ext cx="9320102" cy="701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4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pic>
        <p:nvPicPr>
          <p:cNvPr id="3" name="Picture 2" descr="PPT-Academia Educar_base-06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8050" y="-79424"/>
            <a:ext cx="9320102" cy="701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1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pic>
        <p:nvPicPr>
          <p:cNvPr id="4" name="Picture 3" descr="PPT-Academia Educar_base-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09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4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pic>
        <p:nvPicPr>
          <p:cNvPr id="3" name="Picture 2" descr="PPT-Academia Educar_base-09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789" y="21344"/>
            <a:ext cx="9109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7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x-none"/>
              <a:t>Click to edit Master title style</a:t>
            </a:r>
            <a:endParaRPr lang="en-US"/>
          </a:p>
        </p:txBody>
      </p:sp>
      <p:pic>
        <p:nvPicPr>
          <p:cNvPr id="3" name="Picture 2" descr="PPT-Academia Educar_base-10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091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3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588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-261264" y="1294228"/>
            <a:ext cx="8782051" cy="4820236"/>
            <a:chOff x="-429" y="1096"/>
            <a:chExt cx="5532" cy="2924"/>
          </a:xfrm>
        </p:grpSpPr>
        <p:pic>
          <p:nvPicPr>
            <p:cNvPr id="4" name="Picture 8" descr="imagem quebra cabeça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9" y="1096"/>
              <a:ext cx="5532" cy="2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9" descr="Logo Academia Educar_2010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447012">
              <a:off x="1519" y="2069"/>
              <a:ext cx="1076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 Box 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764002" y="189538"/>
            <a:ext cx="53799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MULTIPLICAÇÃO DAS ATIVIDADES 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9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4222" y="238111"/>
            <a:ext cx="8229600" cy="52322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>
            <a:spAutoFit/>
          </a:bodyPr>
          <a:lstStyle/>
          <a:p>
            <a:r>
              <a:rPr lang="pt-BR" alt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Por que multiplicar na escola?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F5BC876-26BF-4DDC-B074-B36472262FE8}"/>
              </a:ext>
            </a:extLst>
          </p:cNvPr>
          <p:cNvSpPr/>
          <p:nvPr/>
        </p:nvSpPr>
        <p:spPr>
          <a:xfrm>
            <a:off x="281354" y="1997839"/>
            <a:ext cx="858129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>
            <a:spAutoFit/>
          </a:bodyPr>
          <a:lstStyle/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latin typeface="Arial" charset="0"/>
                <a:ea typeface="+mj-ea"/>
                <a:cs typeface="+mj-cs"/>
              </a:rPr>
              <a:t>Desenvolver o protagonismo juvenil, a cidadania e as competências socioemocionais em outros alunos da escola.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t-BR" sz="2000" dirty="0">
              <a:latin typeface="Arial" charset="0"/>
              <a:ea typeface="+mj-ea"/>
              <a:cs typeface="+mj-cs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latin typeface="Arial" charset="0"/>
                <a:ea typeface="+mj-ea"/>
                <a:cs typeface="+mj-cs"/>
              </a:rPr>
              <a:t>Praticar as competências que aprendemos nas oficinas: autoconhecimento, autorregulação, habilidades da convivência, curiosidade, visão de mundo, sociabilidade e tomada de decisão responsável.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t-BR" sz="2000" dirty="0">
              <a:latin typeface="Arial" charset="0"/>
              <a:ea typeface="+mj-ea"/>
              <a:cs typeface="+mj-cs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sz="2000" dirty="0">
                <a:latin typeface="Arial" charset="0"/>
                <a:ea typeface="+mj-ea"/>
                <a:cs typeface="+mj-cs"/>
              </a:rPr>
              <a:t>Mudar o mundo!</a:t>
            </a:r>
          </a:p>
        </p:txBody>
      </p:sp>
    </p:spTree>
    <p:extLst>
      <p:ext uri="{BB962C8B-B14F-4D97-AF65-F5344CB8AC3E}">
        <p14:creationId xmlns:p14="http://schemas.microsoft.com/office/powerpoint/2010/main" val="68223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15900" y="1447312"/>
            <a:ext cx="8928100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2600" b="1" dirty="0" smtClean="0">
                <a:latin typeface="+mj-lt"/>
              </a:rPr>
              <a:t>O grupo </a:t>
            </a:r>
            <a:r>
              <a:rPr lang="pt-BR" altLang="pt-BR" sz="2600" b="1" dirty="0">
                <a:latin typeface="+mj-lt"/>
              </a:rPr>
              <a:t>da escola deve estar alinhado, organizado e </a:t>
            </a:r>
            <a:r>
              <a:rPr lang="pt-BR" altLang="pt-BR" sz="2600" b="1" dirty="0" smtClean="0">
                <a:latin typeface="+mj-lt"/>
              </a:rPr>
              <a:t>planejado.</a:t>
            </a:r>
            <a:endParaRPr lang="pt-BR" altLang="pt-BR" sz="2600" b="1" dirty="0">
              <a:latin typeface="+mj-lt"/>
            </a:endParaRPr>
          </a:p>
          <a:p>
            <a:pPr eaLnBrk="1" hangingPunct="1">
              <a:defRPr/>
            </a:pPr>
            <a:endParaRPr lang="pt-BR" altLang="pt-BR" sz="24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eaLnBrk="1" hangingPunct="1"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latin typeface="+mj-lt"/>
              </a:rPr>
              <a:t>Escolham o melhor dia da semana para a multiplicação.</a:t>
            </a:r>
          </a:p>
          <a:p>
            <a:pPr eaLnBrk="1" hangingPunct="1">
              <a:defRPr/>
            </a:pPr>
            <a:endParaRPr lang="pt-BR" altLang="pt-BR" sz="2000" dirty="0"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2000" dirty="0" smtClean="0">
                <a:latin typeface="+mj-lt"/>
              </a:rPr>
              <a:t>Escolham </a:t>
            </a:r>
            <a:r>
              <a:rPr lang="pt-BR" altLang="pt-BR" sz="2000" dirty="0">
                <a:latin typeface="+mj-lt"/>
              </a:rPr>
              <a:t>um horário pensando </a:t>
            </a:r>
            <a:r>
              <a:rPr lang="pt-BR" altLang="pt-BR" sz="2000" dirty="0" smtClean="0">
                <a:latin typeface="+mj-lt"/>
              </a:rPr>
              <a:t>na disponibilidade dos </a:t>
            </a:r>
            <a:r>
              <a:rPr lang="pt-BR" altLang="pt-BR" sz="2000" dirty="0">
                <a:latin typeface="+mj-lt"/>
              </a:rPr>
              <a:t>participantes.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latin typeface="+mj-lt"/>
              </a:rPr>
              <a:t>Façam uma reunião semanal para combinar o cronograma.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latin typeface="+mj-lt"/>
              </a:rPr>
              <a:t>Criem um grupo no </a:t>
            </a:r>
            <a:r>
              <a:rPr lang="pt-BR" altLang="pt-BR" sz="2000" dirty="0" err="1">
                <a:latin typeface="+mj-lt"/>
              </a:rPr>
              <a:t>WhatsApp</a:t>
            </a:r>
            <a:r>
              <a:rPr lang="pt-BR" altLang="pt-BR" sz="2000" dirty="0">
                <a:latin typeface="+mj-lt"/>
              </a:rPr>
              <a:t> ou </a:t>
            </a:r>
            <a:r>
              <a:rPr lang="pt-BR" altLang="pt-BR" sz="2000" dirty="0" err="1">
                <a:latin typeface="+mj-lt"/>
              </a:rPr>
              <a:t>Facebook</a:t>
            </a:r>
            <a:r>
              <a:rPr lang="pt-BR" altLang="pt-BR" sz="2000" dirty="0">
                <a:latin typeface="+mj-lt"/>
              </a:rPr>
              <a:t>.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latin typeface="+mj-lt"/>
              </a:rPr>
              <a:t>Cuidem do fichário.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2000" dirty="0" smtClean="0">
                <a:latin typeface="+mj-lt"/>
              </a:rPr>
              <a:t>Distribuam </a:t>
            </a:r>
            <a:r>
              <a:rPr lang="pt-BR" altLang="pt-BR" sz="2000" dirty="0">
                <a:latin typeface="+mj-lt"/>
              </a:rPr>
              <a:t>as responsabilidades.</a:t>
            </a:r>
          </a:p>
          <a:p>
            <a:pPr eaLnBrk="1" hangingPunct="1">
              <a:defRPr/>
            </a:pPr>
            <a:endParaRPr lang="pt-BR" altLang="pt-BR" sz="1600" dirty="0">
              <a:latin typeface="+mj-lt"/>
            </a:endParaRPr>
          </a:p>
          <a:p>
            <a:pPr eaLnBrk="1" hangingPunct="1"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endParaRPr lang="pt-BR" altLang="pt-BR" sz="24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endParaRPr lang="pt-BR" alt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eaLnBrk="1" hangingPunct="1">
              <a:defRPr/>
            </a:pPr>
            <a:endParaRPr lang="pt-BR" altLang="pt-BR" b="1" dirty="0">
              <a:latin typeface="+mj-lt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EDF87C0-1794-4D65-86F9-D548F162B584}"/>
              </a:ext>
            </a:extLst>
          </p:cNvPr>
          <p:cNvSpPr txBox="1">
            <a:spLocks/>
          </p:cNvSpPr>
          <p:nvPr/>
        </p:nvSpPr>
        <p:spPr>
          <a:xfrm>
            <a:off x="-2852690" y="315237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Como fazer?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8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7950" y="1447312"/>
            <a:ext cx="89281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2600" b="1" dirty="0">
                <a:latin typeface="+mj-lt"/>
              </a:rPr>
              <a:t>Estejam próximos da gestão e do educador padrinho da escola.</a:t>
            </a:r>
          </a:p>
          <a:p>
            <a:pPr eaLnBrk="1" hangingPunct="1">
              <a:defRPr/>
            </a:pPr>
            <a:endParaRPr lang="pt-BR" altLang="pt-BR" sz="24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eaLnBrk="1" hangingPunct="1">
              <a:defRPr/>
            </a:pPr>
            <a:endParaRPr lang="pt-BR" altLang="pt-BR" sz="1600" dirty="0">
              <a:latin typeface="+mj-lt"/>
            </a:endParaRPr>
          </a:p>
          <a:p>
            <a:pPr eaLnBrk="1" hangingPunct="1"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endParaRPr lang="pt-BR" altLang="pt-BR" sz="24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endParaRPr lang="pt-BR" alt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eaLnBrk="1" hangingPunct="1">
              <a:defRPr/>
            </a:pPr>
            <a:endParaRPr lang="pt-BR" altLang="pt-BR" b="1" dirty="0">
              <a:latin typeface="+mj-lt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EDF87C0-1794-4D65-86F9-D548F162B584}"/>
              </a:ext>
            </a:extLst>
          </p:cNvPr>
          <p:cNvSpPr txBox="1">
            <a:spLocks/>
          </p:cNvSpPr>
          <p:nvPr/>
        </p:nvSpPr>
        <p:spPr>
          <a:xfrm>
            <a:off x="-2697945" y="315237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Como fazer?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8342F7A-E8B6-47F1-A659-9082C2AF6D82}"/>
              </a:ext>
            </a:extLst>
          </p:cNvPr>
          <p:cNvSpPr/>
          <p:nvPr/>
        </p:nvSpPr>
        <p:spPr>
          <a:xfrm>
            <a:off x="107950" y="2068111"/>
            <a:ext cx="837731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 smtClean="0">
                <a:latin typeface="+mj-lt"/>
              </a:rPr>
              <a:t>Marquem </a:t>
            </a:r>
            <a:r>
              <a:rPr lang="pt-BR" altLang="pt-BR" sz="2000" dirty="0">
                <a:latin typeface="+mj-lt"/>
              </a:rPr>
              <a:t>uma reunião com o adulto responsável e </a:t>
            </a:r>
            <a:r>
              <a:rPr lang="pt-BR" altLang="pt-BR" sz="2000" dirty="0" smtClean="0">
                <a:latin typeface="+mj-lt"/>
              </a:rPr>
              <a:t>apresentem </a:t>
            </a:r>
            <a:r>
              <a:rPr lang="pt-BR" altLang="pt-BR" sz="2000" dirty="0">
                <a:latin typeface="+mj-lt"/>
              </a:rPr>
              <a:t>a proposta  da multiplicação. </a:t>
            </a:r>
            <a:r>
              <a:rPr lang="pt-BR" altLang="pt-BR" sz="2000" dirty="0" smtClean="0">
                <a:latin typeface="+mj-lt"/>
              </a:rPr>
              <a:t>Combinem </a:t>
            </a:r>
            <a:r>
              <a:rPr lang="pt-BR" altLang="pt-BR" sz="2000" dirty="0">
                <a:latin typeface="+mj-lt"/>
              </a:rPr>
              <a:t>a data inicial da multiplicação, o dia fixo da semana, o horário e a sala que será </a:t>
            </a:r>
            <a:r>
              <a:rPr lang="pt-BR" altLang="pt-BR" sz="2000" dirty="0" smtClean="0">
                <a:latin typeface="+mj-lt"/>
              </a:rPr>
              <a:t>utilizada.</a:t>
            </a:r>
            <a:endParaRPr lang="pt-BR" altLang="pt-BR" sz="20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>
                <a:latin typeface="+mj-lt"/>
              </a:rPr>
              <a:t>Apresentem os materiais </a:t>
            </a:r>
            <a:r>
              <a:rPr lang="pt-BR" altLang="pt-BR" sz="2000" dirty="0" smtClean="0">
                <a:latin typeface="+mj-lt"/>
              </a:rPr>
              <a:t>ao </a:t>
            </a:r>
            <a:r>
              <a:rPr lang="pt-BR" altLang="pt-BR" sz="2000" dirty="0">
                <a:latin typeface="+mj-lt"/>
              </a:rPr>
              <a:t>adulto padrinho e </a:t>
            </a:r>
            <a:r>
              <a:rPr lang="pt-BR" altLang="pt-BR" sz="2000" dirty="0" smtClean="0">
                <a:latin typeface="+mj-lt"/>
              </a:rPr>
              <a:t>ouçam </a:t>
            </a:r>
            <a:r>
              <a:rPr lang="pt-BR" altLang="pt-BR" sz="2000" dirty="0">
                <a:latin typeface="+mj-lt"/>
              </a:rPr>
              <a:t>as dicas do educador, pois ele conhece a escola, a gestão, os professores, os familiares e os alunos.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 smtClean="0">
                <a:latin typeface="+mj-lt"/>
              </a:rPr>
              <a:t>Mantenham </a:t>
            </a:r>
            <a:r>
              <a:rPr lang="pt-BR" altLang="pt-BR" sz="2000" dirty="0">
                <a:latin typeface="+mj-lt"/>
              </a:rPr>
              <a:t>contato com o educador responsável semanalmente</a:t>
            </a:r>
            <a:r>
              <a:rPr lang="pt-BR" altLang="pt-BR" sz="2000" dirty="0" smtClean="0">
                <a:latin typeface="+mj-lt"/>
              </a:rPr>
              <a:t>, pois </a:t>
            </a:r>
            <a:r>
              <a:rPr lang="pt-BR" altLang="pt-BR" sz="2000" dirty="0">
                <a:latin typeface="+mj-lt"/>
              </a:rPr>
              <a:t>ele é </a:t>
            </a:r>
            <a:r>
              <a:rPr lang="pt-BR" altLang="pt-BR" sz="2000" dirty="0" smtClean="0">
                <a:latin typeface="+mj-lt"/>
              </a:rPr>
              <a:t>o principal </a:t>
            </a:r>
            <a:r>
              <a:rPr lang="pt-BR" altLang="pt-BR" sz="2000" dirty="0">
                <a:latin typeface="+mj-lt"/>
              </a:rPr>
              <a:t>parceiro.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pt-BR" sz="2000" dirty="0"/>
              <a:t>Apresentem o projeto aos </a:t>
            </a:r>
            <a:r>
              <a:rPr lang="pt-BR" sz="2000" dirty="0" smtClean="0"/>
              <a:t>professores em uma </a:t>
            </a:r>
            <a:r>
              <a:rPr lang="pt-BR" sz="2000" dirty="0"/>
              <a:t>reunião pedagógica.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643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75237" y="1348838"/>
            <a:ext cx="89281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2600" b="1" dirty="0">
                <a:latin typeface="+mj-lt"/>
              </a:rPr>
              <a:t>Divulgação </a:t>
            </a:r>
            <a:r>
              <a:rPr lang="pt-BR" altLang="pt-BR" sz="2600" b="1" dirty="0" smtClean="0">
                <a:latin typeface="+mj-lt"/>
              </a:rPr>
              <a:t>aos alunos</a:t>
            </a:r>
            <a:endParaRPr lang="pt-BR" altLang="pt-BR" sz="2600" b="1" dirty="0">
              <a:latin typeface="+mj-lt"/>
            </a:endParaRPr>
          </a:p>
          <a:p>
            <a:pPr eaLnBrk="1" hangingPunct="1">
              <a:defRPr/>
            </a:pPr>
            <a:endParaRPr lang="pt-BR" altLang="pt-BR" sz="24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eaLnBrk="1" hangingPunct="1">
              <a:defRPr/>
            </a:pPr>
            <a:endParaRPr lang="pt-BR" altLang="pt-BR" sz="1600" dirty="0">
              <a:latin typeface="+mj-lt"/>
            </a:endParaRPr>
          </a:p>
          <a:p>
            <a:pPr eaLnBrk="1" hangingPunct="1"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20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endParaRPr lang="pt-BR" altLang="pt-BR" sz="2400" b="1" dirty="0">
              <a:solidFill>
                <a:srgbClr val="23548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ctr" eaLnBrk="1" hangingPunct="1">
              <a:defRPr/>
            </a:pPr>
            <a:endParaRPr lang="pt-BR" altLang="pt-BR" sz="2400" b="1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eaLnBrk="1" hangingPunct="1">
              <a:defRPr/>
            </a:pPr>
            <a:endParaRPr lang="pt-BR" altLang="pt-BR" b="1" dirty="0">
              <a:latin typeface="+mj-lt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EDF87C0-1794-4D65-86F9-D548F162B584}"/>
              </a:ext>
            </a:extLst>
          </p:cNvPr>
          <p:cNvSpPr txBox="1">
            <a:spLocks/>
          </p:cNvSpPr>
          <p:nvPr/>
        </p:nvSpPr>
        <p:spPr>
          <a:xfrm>
            <a:off x="-2697945" y="458988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Como fazer?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8342F7A-E8B6-47F1-A659-9082C2AF6D82}"/>
              </a:ext>
            </a:extLst>
          </p:cNvPr>
          <p:cNvSpPr/>
          <p:nvPr/>
        </p:nvSpPr>
        <p:spPr>
          <a:xfrm>
            <a:off x="375237" y="2152437"/>
            <a:ext cx="83773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/>
              <a:t>Combinem de passar nas salas para divulgar a multiplicação.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/>
              <a:t>Façam </a:t>
            </a:r>
            <a:r>
              <a:rPr lang="pt-BR" altLang="pt-BR" sz="2000" dirty="0" smtClean="0"/>
              <a:t>cartazes de </a:t>
            </a:r>
            <a:r>
              <a:rPr lang="pt-BR" altLang="pt-BR" sz="2000" dirty="0"/>
              <a:t>divulgação.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/>
              <a:t>Contem </a:t>
            </a:r>
            <a:r>
              <a:rPr lang="pt-BR" altLang="pt-BR" sz="2000" dirty="0" smtClean="0"/>
              <a:t>aos </a:t>
            </a:r>
            <a:r>
              <a:rPr lang="pt-BR" altLang="pt-BR" sz="2000" dirty="0"/>
              <a:t>amigos.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/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pt-BR" altLang="pt-BR" sz="2000" dirty="0" smtClean="0"/>
              <a:t>Avisem </a:t>
            </a:r>
            <a:r>
              <a:rPr lang="pt-BR" altLang="pt-BR" sz="2000" dirty="0"/>
              <a:t>quando a multiplicação for cancelada, em casos de feriados ou reuniões escolares, por exemplo.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endParaRPr lang="pt-BR" altLang="pt-B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071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147713" y="1312241"/>
            <a:ext cx="757545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Montem </a:t>
            </a:r>
            <a:r>
              <a:rPr lang="pt-BR" altLang="pt-BR" sz="2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 cronograma para cada dia de </a:t>
            </a:r>
            <a:r>
              <a:rPr lang="pt-BR" altLang="pt-BR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atividade. </a:t>
            </a:r>
            <a:endParaRPr lang="pt-BR" altLang="pt-BR" sz="2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2880" y="1804684"/>
            <a:ext cx="88204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altLang="pt-BR" b="1" i="1" dirty="0">
                <a:solidFill>
                  <a:srgbClr val="23548F"/>
                </a:solidFill>
              </a:rPr>
              <a:t>Exemplo:</a:t>
            </a:r>
            <a:r>
              <a:rPr lang="pt-BR" altLang="pt-BR" dirty="0">
                <a:solidFill>
                  <a:srgbClr val="23548F"/>
                </a:solidFill>
              </a:rPr>
              <a:t> </a:t>
            </a:r>
          </a:p>
          <a:p>
            <a:pPr>
              <a:defRPr/>
            </a:pPr>
            <a:r>
              <a:rPr lang="pt-BR" altLang="pt-B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Oficina de </a:t>
            </a:r>
            <a:r>
              <a:rPr lang="pt-BR" alt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abertura</a:t>
            </a:r>
            <a:endParaRPr lang="pt-BR" alt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altLang="pt-B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altLang="pt-BR" b="1" dirty="0" smtClean="0"/>
              <a:t>Objetivos: </a:t>
            </a:r>
            <a:r>
              <a:rPr lang="pt-BR" altLang="pt-BR" dirty="0"/>
              <a:t>conceituar e apresentar fundamentos da comunicação em público e desenvolver habilidades de </a:t>
            </a:r>
            <a:r>
              <a:rPr lang="pt-BR" altLang="pt-BR" dirty="0" smtClean="0"/>
              <a:t>comunicação por meio da </a:t>
            </a:r>
            <a:r>
              <a:rPr lang="pt-BR" altLang="pt-BR" dirty="0"/>
              <a:t>leitura, da oralidade e da prática de argumentação. </a:t>
            </a:r>
            <a:endParaRPr lang="pt-BR" altLang="pt-BR" b="1" dirty="0"/>
          </a:p>
          <a:p>
            <a:pPr>
              <a:defRPr/>
            </a:pPr>
            <a:r>
              <a:rPr lang="pt-BR" altLang="pt-BR" b="1" dirty="0"/>
              <a:t>Data:</a:t>
            </a:r>
            <a:r>
              <a:rPr lang="pt-BR" altLang="pt-BR" dirty="0"/>
              <a:t> </a:t>
            </a:r>
            <a:r>
              <a:rPr lang="pt-BR" altLang="pt-BR" dirty="0" err="1"/>
              <a:t>xx</a:t>
            </a:r>
            <a:r>
              <a:rPr lang="pt-BR" altLang="pt-BR" dirty="0"/>
              <a:t>/ </a:t>
            </a:r>
            <a:r>
              <a:rPr lang="pt-BR" altLang="pt-BR" dirty="0" err="1"/>
              <a:t>xx</a:t>
            </a:r>
            <a:r>
              <a:rPr lang="pt-BR" altLang="pt-BR" dirty="0"/>
              <a:t>/ </a:t>
            </a:r>
            <a:r>
              <a:rPr lang="pt-BR" altLang="pt-BR" dirty="0" err="1"/>
              <a:t>xx</a:t>
            </a:r>
            <a:endParaRPr lang="pt-BR" altLang="pt-BR" dirty="0"/>
          </a:p>
          <a:p>
            <a:pPr>
              <a:defRPr/>
            </a:pPr>
            <a:r>
              <a:rPr lang="pt-BR" altLang="pt-BR" b="1" u="sng" dirty="0"/>
              <a:t>14h00 – Momento de leitura</a:t>
            </a:r>
          </a:p>
          <a:p>
            <a:pPr>
              <a:defRPr/>
            </a:pPr>
            <a:r>
              <a:rPr lang="pt-BR" altLang="pt-BR" b="1" dirty="0"/>
              <a:t>Objetivo: </a:t>
            </a:r>
            <a:r>
              <a:rPr lang="pt-BR" altLang="pt-BR" dirty="0"/>
              <a:t>t</a:t>
            </a:r>
            <a:r>
              <a:rPr lang="pt-BR" altLang="pt-BR" dirty="0" smtClean="0"/>
              <a:t>rabalhar </a:t>
            </a:r>
            <a:r>
              <a:rPr lang="pt-BR" altLang="pt-BR" dirty="0"/>
              <a:t>a leitura e o senso crítico.</a:t>
            </a:r>
          </a:p>
          <a:p>
            <a:pPr>
              <a:defRPr/>
            </a:pPr>
            <a:r>
              <a:rPr lang="pt-BR" altLang="pt-BR" b="1" dirty="0"/>
              <a:t>Tempo: </a:t>
            </a:r>
            <a:r>
              <a:rPr lang="pt-BR" altLang="pt-BR" dirty="0"/>
              <a:t>15 minutos.</a:t>
            </a:r>
          </a:p>
          <a:p>
            <a:pPr>
              <a:defRPr/>
            </a:pPr>
            <a:r>
              <a:rPr lang="pt-BR" altLang="pt-BR" b="1" dirty="0"/>
              <a:t>Recursos: </a:t>
            </a:r>
            <a:r>
              <a:rPr lang="pt-BR" altLang="pt-BR" dirty="0"/>
              <a:t>nenhum.</a:t>
            </a:r>
          </a:p>
          <a:p>
            <a:pPr>
              <a:defRPr/>
            </a:pPr>
            <a:r>
              <a:rPr lang="pt-BR" altLang="pt-BR" b="1" dirty="0"/>
              <a:t>Descrição: </a:t>
            </a:r>
            <a:r>
              <a:rPr lang="pt-BR" altLang="pt-BR" dirty="0"/>
              <a:t>os participantes terão </a:t>
            </a:r>
            <a:r>
              <a:rPr lang="pt-BR" altLang="pt-BR" dirty="0" smtClean="0"/>
              <a:t>livros</a:t>
            </a:r>
            <a:r>
              <a:rPr lang="pt-BR" altLang="pt-BR" dirty="0"/>
              <a:t>, jornais e revistas </a:t>
            </a:r>
            <a:r>
              <a:rPr lang="pt-BR" altLang="pt-BR" dirty="0" smtClean="0"/>
              <a:t>disponíveis para leitura. </a:t>
            </a:r>
            <a:endParaRPr lang="pt-BR" altLang="pt-BR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pt-BR" altLang="pt-BR" b="1" u="sng" dirty="0"/>
              <a:t>14h15 – Percebendo o outro</a:t>
            </a:r>
          </a:p>
          <a:p>
            <a:pPr>
              <a:defRPr/>
            </a:pPr>
            <a:r>
              <a:rPr lang="pt-BR" altLang="pt-BR" b="1" dirty="0" smtClean="0"/>
              <a:t>Objetivos: </a:t>
            </a:r>
            <a:r>
              <a:rPr lang="pt-BR" altLang="pt-BR" dirty="0"/>
              <a:t>integrar; </a:t>
            </a:r>
            <a:r>
              <a:rPr lang="pt-BR" altLang="pt-BR" dirty="0" smtClean="0"/>
              <a:t>“quebrar </a:t>
            </a:r>
            <a:r>
              <a:rPr lang="pt-BR" altLang="pt-BR" dirty="0"/>
              <a:t>o </a:t>
            </a:r>
            <a:r>
              <a:rPr lang="pt-BR" altLang="pt-BR" dirty="0" smtClean="0"/>
              <a:t>gelo”; </a:t>
            </a:r>
            <a:r>
              <a:rPr lang="pt-BR" altLang="pt-BR" dirty="0"/>
              <a:t>estimular a percepção do outro.</a:t>
            </a:r>
          </a:p>
          <a:p>
            <a:pPr>
              <a:defRPr/>
            </a:pPr>
            <a:r>
              <a:rPr lang="pt-BR" altLang="pt-BR" b="1" dirty="0"/>
              <a:t>Tempo: </a:t>
            </a:r>
            <a:r>
              <a:rPr lang="pt-BR" altLang="pt-BR" dirty="0"/>
              <a:t>10 minutos.</a:t>
            </a:r>
          </a:p>
          <a:p>
            <a:pPr>
              <a:defRPr/>
            </a:pPr>
            <a:r>
              <a:rPr lang="pt-BR" altLang="pt-BR" b="1" dirty="0"/>
              <a:t>Recursos: </a:t>
            </a:r>
            <a:r>
              <a:rPr lang="pt-BR" altLang="pt-BR" dirty="0"/>
              <a:t>nenhum.</a:t>
            </a:r>
          </a:p>
          <a:p>
            <a:pPr>
              <a:defRPr/>
            </a:pPr>
            <a:r>
              <a:rPr lang="pt-BR" altLang="pt-BR" b="1" dirty="0"/>
              <a:t>Descrição: </a:t>
            </a:r>
            <a:r>
              <a:rPr lang="pt-BR" altLang="pt-BR" dirty="0"/>
              <a:t>(</a:t>
            </a:r>
            <a:r>
              <a:rPr lang="pt-BR" altLang="pt-BR" dirty="0">
                <a:sym typeface="Wingdings" panose="05000000000000000000" pitchFamily="2" charset="2"/>
              </a:rPr>
              <a:t>descrever a atividade)</a:t>
            </a:r>
            <a:endParaRPr lang="pt-BR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6BBD6BAA-D77A-4158-AC32-A26C34102FA5}"/>
              </a:ext>
            </a:extLst>
          </p:cNvPr>
          <p:cNvSpPr txBox="1">
            <a:spLocks/>
          </p:cNvSpPr>
          <p:nvPr/>
        </p:nvSpPr>
        <p:spPr>
          <a:xfrm>
            <a:off x="-2529132" y="529001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Antes de iniciar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0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55015" y="1040131"/>
            <a:ext cx="8085137" cy="914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 smtClean="0"/>
              <a:t>Estejam </a:t>
            </a:r>
            <a:r>
              <a:rPr lang="pt-BR" altLang="pt-BR" sz="1600" dirty="0"/>
              <a:t>com a lista de presença em todas as atividades.</a:t>
            </a:r>
          </a:p>
          <a:p>
            <a:pPr eaLnBrk="1" hangingPunct="1">
              <a:buFontTx/>
              <a:buChar char="-"/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 smtClean="0"/>
              <a:t>Cheguem </a:t>
            </a:r>
            <a:r>
              <a:rPr lang="pt-BR" altLang="pt-BR" sz="1600" dirty="0"/>
              <a:t>pelo menos </a:t>
            </a:r>
            <a:r>
              <a:rPr lang="pt-BR" altLang="pt-BR" sz="1600" dirty="0" smtClean="0"/>
              <a:t>com 30 </a:t>
            </a:r>
            <a:r>
              <a:rPr lang="pt-BR" altLang="pt-BR" sz="1600" dirty="0"/>
              <a:t>minutos de antecedência.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 smtClean="0"/>
              <a:t>Tenham </a:t>
            </a:r>
            <a:r>
              <a:rPr lang="pt-BR" altLang="pt-BR" sz="1600" dirty="0"/>
              <a:t>boa postura, respeitando todos os jovens.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 smtClean="0"/>
              <a:t>Adaptem </a:t>
            </a:r>
            <a:r>
              <a:rPr lang="pt-BR" altLang="pt-BR" sz="1600" dirty="0"/>
              <a:t>as programações antes de cada oficina.</a:t>
            </a:r>
          </a:p>
          <a:p>
            <a:pPr eaLnBrk="1" hangingPunct="1"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 smtClean="0"/>
              <a:t>Lembrem-se de que vocês são </a:t>
            </a:r>
            <a:r>
              <a:rPr lang="pt-BR" altLang="pt-BR" sz="1600" dirty="0"/>
              <a:t>o exemplo.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 smtClean="0"/>
              <a:t>Procurem </a:t>
            </a:r>
            <a:r>
              <a:rPr lang="pt-BR" altLang="pt-BR" sz="1600" dirty="0"/>
              <a:t>sentar sempre em </a:t>
            </a:r>
            <a:r>
              <a:rPr lang="pt-BR" altLang="pt-BR" sz="1600" dirty="0" smtClean="0"/>
              <a:t>roda, </a:t>
            </a:r>
            <a:r>
              <a:rPr lang="pt-BR" altLang="pt-BR" sz="1600" dirty="0"/>
              <a:t>para evitar a hierarquia.</a:t>
            </a:r>
          </a:p>
          <a:p>
            <a:pPr eaLnBrk="1" hangingPunct="1"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 smtClean="0"/>
              <a:t>Multipliquem </a:t>
            </a:r>
            <a:r>
              <a:rPr lang="pt-BR" altLang="pt-BR" sz="1600" dirty="0"/>
              <a:t>o máximo de atividades possíveis.</a:t>
            </a:r>
          </a:p>
          <a:p>
            <a:pPr eaLnBrk="1" hangingPunct="1"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/>
              <a:t>É importante saber ouvir; pedir silêncio e responder </a:t>
            </a:r>
            <a:r>
              <a:rPr lang="pt-BR" altLang="pt-BR" sz="1600" dirty="0" smtClean="0"/>
              <a:t>às </a:t>
            </a:r>
            <a:r>
              <a:rPr lang="pt-BR" altLang="pt-BR" sz="1600" dirty="0"/>
              <a:t>dúvidas dos jovens.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 smtClean="0"/>
              <a:t>Utilizem </a:t>
            </a:r>
            <a:r>
              <a:rPr lang="pt-BR" altLang="pt-BR" sz="1600" dirty="0"/>
              <a:t>a comunicação não violenta.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sz="1600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r>
              <a:rPr lang="pt-BR" altLang="pt-BR" sz="1600" dirty="0" smtClean="0"/>
              <a:t>Registrem </a:t>
            </a:r>
            <a:r>
              <a:rPr lang="pt-BR" altLang="pt-BR" sz="1600" dirty="0"/>
              <a:t>as </a:t>
            </a:r>
            <a:r>
              <a:rPr lang="pt-BR" altLang="pt-BR" sz="1600" dirty="0" smtClean="0"/>
              <a:t>atividades</a:t>
            </a:r>
            <a:r>
              <a:rPr lang="pt-BR" altLang="pt-BR" sz="1600" dirty="0"/>
              <a:t> </a:t>
            </a:r>
            <a:r>
              <a:rPr lang="pt-BR" altLang="pt-BR" sz="1600" dirty="0" smtClean="0"/>
              <a:t>com </a:t>
            </a:r>
            <a:r>
              <a:rPr lang="pt-BR" altLang="pt-BR" sz="1600" dirty="0"/>
              <a:t>fotos, vídeos, etc.</a:t>
            </a:r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dirty="0"/>
          </a:p>
          <a:p>
            <a:pPr marL="285750" indent="-285750" eaLnBrk="1" hangingPunct="1">
              <a:buFont typeface="Wingdings" panose="05000000000000000000" pitchFamily="2" charset="2"/>
              <a:buChar char="ü"/>
              <a:defRPr/>
            </a:pPr>
            <a:endParaRPr lang="pt-BR" altLang="pt-BR" dirty="0"/>
          </a:p>
          <a:p>
            <a:pPr eaLnBrk="1" hangingPunct="1">
              <a:buFontTx/>
              <a:buChar char="-"/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i="1" dirty="0"/>
          </a:p>
          <a:p>
            <a:pPr eaLnBrk="1" hangingPunct="1">
              <a:buFontTx/>
              <a:buChar char="-"/>
              <a:defRPr/>
            </a:pPr>
            <a:endParaRPr lang="pt-BR" altLang="pt-BR" i="1" dirty="0"/>
          </a:p>
          <a:p>
            <a:pPr eaLnBrk="1" hangingPunct="1">
              <a:defRPr/>
            </a:pPr>
            <a:endParaRPr lang="pt-BR" altLang="pt-BR" dirty="0"/>
          </a:p>
          <a:p>
            <a:pPr eaLnBrk="1" hangingPunct="1">
              <a:buFontTx/>
              <a:buChar char="-"/>
              <a:defRPr/>
            </a:pPr>
            <a:endParaRPr lang="pt-BR" altLang="pt-BR" dirty="0"/>
          </a:p>
          <a:p>
            <a:pPr eaLnBrk="1" hangingPunct="1">
              <a:defRPr/>
            </a:pPr>
            <a:endParaRPr lang="pt-BR" altLang="pt-BR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AE9202C-AC69-427A-90D3-5BF8B30F5F4F}"/>
              </a:ext>
            </a:extLst>
          </p:cNvPr>
          <p:cNvSpPr txBox="1">
            <a:spLocks/>
          </p:cNvSpPr>
          <p:nvPr/>
        </p:nvSpPr>
        <p:spPr>
          <a:xfrm>
            <a:off x="457200" y="678174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alt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Dicas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20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30824" y="2329473"/>
            <a:ext cx="7882351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pt-BR" altLang="pt-BR" sz="4000" b="1" dirty="0"/>
              <a:t>“Ser exemplo não é uma forma </a:t>
            </a:r>
          </a:p>
          <a:p>
            <a:pPr algn="r" eaLnBrk="1" hangingPunct="1">
              <a:defRPr/>
            </a:pPr>
            <a:r>
              <a:rPr lang="pt-BR" altLang="pt-BR" sz="4000" b="1" dirty="0"/>
              <a:t>de ensinar, mas sim, a única!” </a:t>
            </a:r>
          </a:p>
          <a:p>
            <a:pPr algn="r" eaLnBrk="1" hangingPunct="1">
              <a:defRPr/>
            </a:pPr>
            <a:endParaRPr lang="pt-BR" altLang="pt-BR" sz="4000" b="1" dirty="0"/>
          </a:p>
          <a:p>
            <a:pPr algn="r" eaLnBrk="1" hangingPunct="1">
              <a:defRPr/>
            </a:pPr>
            <a:r>
              <a:rPr lang="pt-BR" altLang="pt-BR" sz="2800" i="1" dirty="0"/>
              <a:t>Paulo Freire</a:t>
            </a:r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2500338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508</Words>
  <Application>Microsoft Office PowerPoint</Application>
  <PresentationFormat>Apresentação na tela (4:3)</PresentationFormat>
  <Paragraphs>112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 MULTIPLICAÇÃO DAS ATIVIDADES </vt:lpstr>
      <vt:lpstr>Por que multiplicar na escola?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Leandro Silva</dc:creator>
  <cp:lastModifiedBy>Carolina Baldin Meira - Fundacao Educar</cp:lastModifiedBy>
  <cp:revision>41</cp:revision>
  <cp:lastPrinted>2016-07-05T16:05:03Z</cp:lastPrinted>
  <dcterms:created xsi:type="dcterms:W3CDTF">2016-05-03T19:26:20Z</dcterms:created>
  <dcterms:modified xsi:type="dcterms:W3CDTF">2019-05-03T18:52:29Z</dcterms:modified>
</cp:coreProperties>
</file>